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306" r:id="rId3"/>
    <p:sldId id="261" r:id="rId4"/>
    <p:sldId id="262" r:id="rId5"/>
    <p:sldId id="263" r:id="rId6"/>
    <p:sldId id="264" r:id="rId7"/>
    <p:sldId id="265" r:id="rId8"/>
    <p:sldId id="267" r:id="rId9"/>
    <p:sldId id="281" r:id="rId10"/>
    <p:sldId id="30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9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900" y="-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80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79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71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91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32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09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890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01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629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3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408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C0CAA-249F-4F06-87C0-07D62B24A666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29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/>
              <a:t>Лекция 8. </a:t>
            </a:r>
            <a:r>
              <a:rPr lang="ru-RU" b="1" dirty="0" smtClean="0"/>
              <a:t>Профессиональная мотивация в организации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678" y="1810693"/>
            <a:ext cx="9151242" cy="4744016"/>
          </a:xfrm>
        </p:spPr>
      </p:pic>
    </p:spTree>
    <p:extLst>
      <p:ext uri="{BB962C8B-B14F-4D97-AF65-F5344CB8AC3E}">
        <p14:creationId xmlns:p14="http://schemas.microsoft.com/office/powerpoint/2010/main" val="1955163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7086600"/>
          </a:xfrm>
          <a:noFill/>
        </p:spPr>
      </p:pic>
    </p:spTree>
    <p:extLst>
      <p:ext uri="{BB962C8B-B14F-4D97-AF65-F5344CB8AC3E}">
        <p14:creationId xmlns:p14="http://schemas.microsoft.com/office/powerpoint/2010/main" val="50885895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1028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b="1" i="1" dirty="0">
                <a:solidFill>
                  <a:srgbClr val="FF0000"/>
                </a:solidFill>
              </a:rPr>
              <a:t>Рекомендуемая литература: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7172" name="Рисунок 4" descr="http://www.psy-files.ru/templates/school/images/books.jpg"/>
          <p:cNvPicPr>
            <a:picLocks noGrp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r="10263"/>
          <a:stretch>
            <a:fillRect/>
          </a:stretch>
        </p:blipFill>
        <p:spPr>
          <a:xfrm>
            <a:off x="1327469" y="1478280"/>
            <a:ext cx="4327526" cy="5379720"/>
          </a:xfr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913120" y="115889"/>
            <a:ext cx="5638800" cy="645636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400" dirty="0"/>
              <a:t>Arthur D. Fundamentals of Human Resources Management.</a:t>
            </a:r>
            <a:r>
              <a:rPr lang="en-GB" sz="1400" dirty="0"/>
              <a:t>fourth edition. </a:t>
            </a:r>
            <a:r>
              <a:rPr lang="en-US" sz="1400" dirty="0" err="1"/>
              <a:t>Amacom</a:t>
            </a:r>
            <a:r>
              <a:rPr lang="ru-RU" sz="1400" dirty="0"/>
              <a:t>, 2011.</a:t>
            </a:r>
          </a:p>
          <a:p>
            <a:pPr>
              <a:defRPr/>
            </a:pPr>
            <a:r>
              <a:rPr lang="en-GB" sz="1400" dirty="0"/>
              <a:t>Becker G.S. (2011) Human capital: Theoretical and Empirical Analysis. - N-Y., 2011</a:t>
            </a:r>
            <a:r>
              <a:rPr lang="en-US" sz="1400" dirty="0"/>
              <a:t>.</a:t>
            </a:r>
            <a:endParaRPr lang="ru-RU" sz="1400" dirty="0"/>
          </a:p>
          <a:p>
            <a:pPr>
              <a:defRPr/>
            </a:pPr>
            <a:r>
              <a:rPr lang="ru-RU" sz="1400" dirty="0"/>
              <a:t>Бекоева Д.Д. Организационная психология: учебник для </a:t>
            </a:r>
            <a:r>
              <a:rPr lang="ru-RU" sz="1400" dirty="0" err="1"/>
              <a:t>студ.учрежденицй</a:t>
            </a:r>
            <a:r>
              <a:rPr lang="ru-RU" sz="1400" dirty="0"/>
              <a:t> высшего образования. – </a:t>
            </a:r>
            <a:r>
              <a:rPr lang="ru-RU" sz="1400" dirty="0" err="1"/>
              <a:t>М.:Издательский</a:t>
            </a:r>
            <a:r>
              <a:rPr lang="ru-RU" sz="1400" dirty="0"/>
              <a:t> центр «Академия», 2014. -256 с. </a:t>
            </a:r>
          </a:p>
          <a:p>
            <a:pPr>
              <a:defRPr/>
            </a:pPr>
            <a:r>
              <a:rPr lang="ru-RU" sz="1400" dirty="0"/>
              <a:t>Волкогонова О. Д. Управленческая психология: учебник. - М.: Форум : ИНФРА-М, 2013.</a:t>
            </a:r>
          </a:p>
          <a:p>
            <a:pPr>
              <a:defRPr/>
            </a:pPr>
            <a:r>
              <a:rPr lang="ru-RU" sz="1400" dirty="0" err="1"/>
              <a:t>Глумаков</a:t>
            </a:r>
            <a:r>
              <a:rPr lang="ru-RU" sz="1400" dirty="0"/>
              <a:t> В. Н. Организационное поведение: учебник - М.: Вузовский учебник, 2014.</a:t>
            </a:r>
          </a:p>
          <a:p>
            <a:pPr>
              <a:defRPr/>
            </a:pPr>
            <a:r>
              <a:rPr lang="ru-RU" sz="1400" dirty="0" err="1"/>
              <a:t>Занковский</a:t>
            </a:r>
            <a:r>
              <a:rPr lang="ru-RU" sz="1400" dirty="0"/>
              <a:t> А.Н. Организационная </a:t>
            </a:r>
            <a:r>
              <a:rPr lang="ru-RU" sz="1400" dirty="0" err="1"/>
              <a:t>психология:Учебное</a:t>
            </a:r>
            <a:r>
              <a:rPr lang="ru-RU" sz="1400" dirty="0"/>
              <a:t> пособие для вузов, 2016. </a:t>
            </a:r>
            <a:r>
              <a:rPr lang="ru-RU" sz="1400" dirty="0" err="1"/>
              <a:t>М.:Флинта</a:t>
            </a:r>
            <a:r>
              <a:rPr lang="ru-RU" sz="1400" dirty="0"/>
              <a:t> МПСИ.</a:t>
            </a:r>
          </a:p>
          <a:p>
            <a:pPr>
              <a:defRPr/>
            </a:pPr>
            <a:r>
              <a:rPr lang="ru-RU" sz="1400" dirty="0" err="1"/>
              <a:t>Жубаназарова</a:t>
            </a:r>
            <a:r>
              <a:rPr lang="ru-RU" sz="1400" dirty="0"/>
              <a:t> Н.С. </a:t>
            </a:r>
            <a:r>
              <a:rPr lang="ru-RU" sz="1400" dirty="0" err="1"/>
              <a:t>Жас</a:t>
            </a:r>
            <a:r>
              <a:rPr lang="ru-RU" sz="1400" dirty="0"/>
              <a:t> </a:t>
            </a:r>
            <a:r>
              <a:rPr lang="ru-RU" sz="1400" dirty="0" err="1"/>
              <a:t>ерекшел</a:t>
            </a:r>
            <a:r>
              <a:rPr lang="kk-KZ" sz="1400" dirty="0"/>
              <a:t>іқ психологиясы</a:t>
            </a:r>
            <a:r>
              <a:rPr lang="ru-RU" sz="1400" dirty="0"/>
              <a:t>. – Алматы: МОН, 2015.</a:t>
            </a:r>
          </a:p>
          <a:p>
            <a:pPr>
              <a:defRPr/>
            </a:pPr>
            <a:r>
              <a:rPr lang="ru-RU" sz="1400" dirty="0"/>
              <a:t>Захарова Л.Н. Психология управления.- М.: Логос, 2015. </a:t>
            </a:r>
          </a:p>
          <a:p>
            <a:pPr>
              <a:defRPr/>
            </a:pPr>
            <a:r>
              <a:rPr lang="ru-RU" sz="1400" dirty="0"/>
              <a:t>Карпов А.В. Психология менеджмента. – М.:</a:t>
            </a:r>
            <a:r>
              <a:rPr lang="ru-RU" sz="1400" dirty="0" err="1"/>
              <a:t>Гардарики</a:t>
            </a:r>
            <a:r>
              <a:rPr lang="ru-RU" sz="1400" dirty="0"/>
              <a:t>, 2017.</a:t>
            </a:r>
          </a:p>
          <a:p>
            <a:pPr>
              <a:defRPr/>
            </a:pPr>
            <a:r>
              <a:rPr lang="en-US" sz="1400" dirty="0" err="1"/>
              <a:t>Korman</a:t>
            </a:r>
            <a:r>
              <a:rPr lang="en-US" sz="1400" dirty="0"/>
              <a:t> A</a:t>
            </a:r>
            <a:r>
              <a:rPr lang="en-US" sz="1400" i="1" dirty="0"/>
              <a:t>. </a:t>
            </a:r>
            <a:r>
              <a:rPr lang="en-US" sz="1400" dirty="0"/>
              <a:t>Consideration, initiating structure, and organizational criteria</a:t>
            </a:r>
            <a:r>
              <a:rPr lang="ru-RU" sz="1400" dirty="0"/>
              <a:t>—</a:t>
            </a:r>
            <a:r>
              <a:rPr lang="en-US" sz="1400" dirty="0"/>
              <a:t>A review //Personnel Psychology, </a:t>
            </a:r>
            <a:r>
              <a:rPr lang="ru-RU" sz="1400" dirty="0"/>
              <a:t>1966.</a:t>
            </a:r>
          </a:p>
          <a:p>
            <a:pPr>
              <a:defRPr/>
            </a:pPr>
            <a:r>
              <a:rPr lang="en-GB" sz="1400" cap="all" dirty="0"/>
              <a:t>S</a:t>
            </a:r>
            <a:r>
              <a:rPr lang="en-GB" sz="1400" dirty="0"/>
              <a:t>anderson</a:t>
            </a:r>
            <a:r>
              <a:rPr lang="en-GB" sz="1400" cap="all" dirty="0"/>
              <a:t> a., </a:t>
            </a:r>
            <a:r>
              <a:rPr lang="en-GB" sz="1400" cap="all" dirty="0" err="1"/>
              <a:t>s</a:t>
            </a:r>
            <a:r>
              <a:rPr lang="en-GB" sz="1400" dirty="0" err="1"/>
              <a:t>afdar</a:t>
            </a:r>
            <a:r>
              <a:rPr lang="en-GB" sz="1400" dirty="0"/>
              <a:t> </a:t>
            </a:r>
            <a:r>
              <a:rPr lang="en-GB" sz="1400" cap="all" dirty="0"/>
              <a:t>S.</a:t>
            </a:r>
            <a:r>
              <a:rPr lang="en-GB" sz="1400" dirty="0"/>
              <a:t> (2012).</a:t>
            </a:r>
            <a:r>
              <a:rPr lang="en-GB" sz="1400" cap="all" dirty="0"/>
              <a:t> S</a:t>
            </a:r>
            <a:r>
              <a:rPr lang="en-GB" sz="1400" dirty="0"/>
              <a:t>ocial psychology</a:t>
            </a:r>
            <a:r>
              <a:rPr lang="en-GB" sz="1400" cap="all" dirty="0"/>
              <a:t>.- u</a:t>
            </a:r>
            <a:r>
              <a:rPr lang="en-GB" sz="1400" dirty="0"/>
              <a:t>niversity of Guelph. Wiley-sons</a:t>
            </a:r>
            <a:r>
              <a:rPr lang="en-US" sz="1400" dirty="0"/>
              <a:t>. </a:t>
            </a:r>
            <a:r>
              <a:rPr lang="en-GB" sz="1400" dirty="0"/>
              <a:t>Canada</a:t>
            </a:r>
            <a:r>
              <a:rPr lang="ru-RU" sz="1400" dirty="0"/>
              <a:t>. </a:t>
            </a:r>
            <a:r>
              <a:rPr lang="en-GB" sz="1400" dirty="0"/>
              <a:t>Ltd</a:t>
            </a:r>
            <a:r>
              <a:rPr lang="ru-RU" sz="1400" dirty="0"/>
              <a:t>.</a:t>
            </a:r>
          </a:p>
          <a:p>
            <a:pPr>
              <a:defRPr/>
            </a:pPr>
            <a:r>
              <a:rPr lang="ru-RU" sz="1400" dirty="0"/>
              <a:t>Организационная психология: учебник / Ред. Е.И. Рогов. - М.: </a:t>
            </a:r>
            <a:r>
              <a:rPr lang="ru-RU" sz="1400" dirty="0" err="1"/>
              <a:t>Юрайт</a:t>
            </a:r>
            <a:r>
              <a:rPr lang="ru-RU" sz="1400" dirty="0"/>
              <a:t>, 2017.</a:t>
            </a:r>
          </a:p>
          <a:p>
            <a:pPr>
              <a:defRPr/>
            </a:pPr>
            <a:r>
              <a:rPr lang="ru-RU" sz="1400" dirty="0" err="1"/>
              <a:t>Почебут</a:t>
            </a:r>
            <a:r>
              <a:rPr lang="ru-RU" sz="1400" dirty="0"/>
              <a:t> Л.Г., </a:t>
            </a:r>
            <a:r>
              <a:rPr lang="ru-RU" sz="1400" dirty="0" err="1"/>
              <a:t>Чикер</a:t>
            </a:r>
            <a:r>
              <a:rPr lang="ru-RU" sz="1400" dirty="0"/>
              <a:t> В.А. Организационная социальная психология. </a:t>
            </a:r>
            <a:r>
              <a:rPr lang="ru-RU" sz="1400" dirty="0" err="1"/>
              <a:t>Спб</a:t>
            </a:r>
            <a:r>
              <a:rPr lang="ru-RU" sz="1400" dirty="0"/>
              <a:t>.: Речь, 2015</a:t>
            </a:r>
            <a:r>
              <a:rPr lang="ru-RU" sz="1600" dirty="0"/>
              <a:t>. 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187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Вопросы: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cap="small" dirty="0" smtClean="0"/>
              <a:t>Понятие мотива к труду.</a:t>
            </a:r>
          </a:p>
          <a:p>
            <a:r>
              <a:rPr lang="ru-RU" b="1" cap="small" dirty="0" smtClean="0"/>
              <a:t>Понятие мотивации. </a:t>
            </a:r>
          </a:p>
          <a:p>
            <a:r>
              <a:rPr lang="ru-RU" b="1" dirty="0" smtClean="0"/>
              <a:t>Виды потребностей .</a:t>
            </a:r>
          </a:p>
          <a:p>
            <a:r>
              <a:rPr lang="ru-RU" b="1" cap="small" dirty="0" smtClean="0"/>
              <a:t>Основные теории трудовой мотивации.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3735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9298"/>
            <a:ext cx="10515600" cy="6468701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3200" b="1" dirty="0" smtClean="0"/>
              <a:t>В </a:t>
            </a:r>
            <a:r>
              <a:rPr lang="ru-RU" sz="3200" b="1" dirty="0"/>
              <a:t>психологической </a:t>
            </a:r>
            <a:r>
              <a:rPr lang="ru-RU" sz="3200" b="1" dirty="0" smtClean="0"/>
              <a:t>литературе, характеризуя мотивацию,    используются такие термины - </a:t>
            </a:r>
            <a:r>
              <a:rPr lang="ru-RU" sz="3200" b="1" i="1" dirty="0" smtClean="0"/>
              <a:t>мотивы</a:t>
            </a:r>
            <a:r>
              <a:rPr lang="ru-RU" sz="3200" b="1" i="1" dirty="0"/>
              <a:t>, драйвы, потребности, напряжение, импульсы, факторы активации, факторы побуждения, диспозиции, цель, установки, а также </a:t>
            </a:r>
            <a:r>
              <a:rPr lang="ru-RU" sz="3200" b="1" i="1" dirty="0" smtClean="0"/>
              <a:t>др.</a:t>
            </a:r>
            <a:endParaRPr lang="ru-RU" sz="3200" b="1" dirty="0"/>
          </a:p>
          <a:p>
            <a:r>
              <a:rPr lang="ru-RU" sz="3200" b="1" dirty="0" smtClean="0"/>
              <a:t> Само понятие </a:t>
            </a:r>
            <a:r>
              <a:rPr lang="ru-RU" sz="3200" b="1" i="1" dirty="0"/>
              <a:t>"мотива" </a:t>
            </a:r>
            <a:r>
              <a:rPr lang="ru-RU" sz="3200" b="1" dirty="0"/>
              <a:t>трактуется психологами далеко </a:t>
            </a:r>
            <a:r>
              <a:rPr lang="ru-RU" sz="3200" b="1" dirty="0" smtClean="0"/>
              <a:t>неоднозначно </a:t>
            </a:r>
            <a:r>
              <a:rPr lang="ru-RU" sz="3200" b="1" dirty="0"/>
              <a:t>и употребляется для обозначения разных </a:t>
            </a:r>
            <a:r>
              <a:rPr lang="ru-RU" sz="3200" b="1" dirty="0" smtClean="0"/>
              <a:t>явлений.</a:t>
            </a:r>
          </a:p>
          <a:p>
            <a:r>
              <a:rPr lang="ru-RU" sz="3200" b="1" dirty="0" smtClean="0"/>
              <a:t> </a:t>
            </a:r>
            <a:r>
              <a:rPr lang="ru-RU" sz="3200" b="1" u="sng" dirty="0" smtClean="0"/>
              <a:t>Термином </a:t>
            </a:r>
            <a:r>
              <a:rPr lang="ru-RU" sz="3200" b="1" u="sng" dirty="0"/>
              <a:t>"мотив" в психологии называют инстинктивные </a:t>
            </a:r>
            <a:r>
              <a:rPr lang="ru-RU" sz="3200" b="1" u="sng" dirty="0" smtClean="0"/>
              <a:t>    импульсы</a:t>
            </a:r>
            <a:r>
              <a:rPr lang="ru-RU" sz="3200" b="1" u="sng" dirty="0"/>
              <a:t>, биологические влечения, интересы, желания,  </a:t>
            </a:r>
            <a:r>
              <a:rPr lang="ru-RU" sz="3200" b="1" u="sng" dirty="0" smtClean="0"/>
              <a:t>   стремления</a:t>
            </a:r>
            <a:r>
              <a:rPr lang="ru-RU" sz="3200" b="1" u="sng" dirty="0"/>
              <a:t>, жизненные цели, установки, идеалы </a:t>
            </a:r>
            <a:r>
              <a:rPr lang="ru-RU" sz="3200" b="1" u="sng" dirty="0" smtClean="0"/>
              <a:t>и др</a:t>
            </a:r>
            <a:r>
              <a:rPr lang="ru-RU" sz="3200" b="1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8148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4444"/>
            <a:ext cx="10515600" cy="676595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В современных социально-экономических условиях возрастает роль и значение человеческого фактора, и поэтому нельзя не учитывать закономерностей человеческого поведения и связанной с этим мотивации.</a:t>
            </a:r>
          </a:p>
          <a:p>
            <a:r>
              <a:rPr lang="ru-RU" b="1" dirty="0" smtClean="0"/>
              <a:t>Еще </a:t>
            </a:r>
            <a:r>
              <a:rPr lang="ru-RU" b="1" dirty="0"/>
              <a:t>со времени </a:t>
            </a:r>
            <a:r>
              <a:rPr lang="ru-RU" b="1" dirty="0" smtClean="0"/>
              <a:t>Ф. Тейлора </a:t>
            </a:r>
            <a:r>
              <a:rPr lang="ru-RU" b="1" dirty="0"/>
              <a:t>существовала система денежного вознаграждения за труд работника. </a:t>
            </a:r>
            <a:endParaRPr lang="ru-RU" b="1" dirty="0" smtClean="0"/>
          </a:p>
          <a:p>
            <a:r>
              <a:rPr lang="ru-RU" b="1" dirty="0"/>
              <a:t>К</a:t>
            </a:r>
            <a:r>
              <a:rPr lang="ru-RU" b="1" dirty="0" smtClean="0"/>
              <a:t>роме денег </a:t>
            </a:r>
            <a:r>
              <a:rPr lang="ru-RU" b="1" dirty="0"/>
              <a:t>существуют и другие стимулы труда.</a:t>
            </a:r>
          </a:p>
          <a:p>
            <a:r>
              <a:rPr lang="ru-RU" b="1" dirty="0"/>
              <a:t>Способом </a:t>
            </a:r>
            <a:r>
              <a:rPr lang="ru-RU" b="1" dirty="0" smtClean="0"/>
              <a:t>стимулирования является </a:t>
            </a:r>
            <a:r>
              <a:rPr lang="ru-RU" b="1" dirty="0"/>
              <a:t>чисто психологическое воздействие — это </a:t>
            </a:r>
            <a:r>
              <a:rPr lang="ru-RU" b="1" i="1" dirty="0"/>
              <a:t>одобрение и похвала. </a:t>
            </a:r>
            <a:endParaRPr lang="ru-RU" b="1" i="1" dirty="0" smtClean="0"/>
          </a:p>
          <a:p>
            <a:r>
              <a:rPr lang="ru-RU" b="1" dirty="0" smtClean="0"/>
              <a:t>Почти </a:t>
            </a:r>
            <a:r>
              <a:rPr lang="ru-RU" b="1" dirty="0"/>
              <a:t>все люди ценят этот способ "</a:t>
            </a:r>
            <a:r>
              <a:rPr lang="ru-RU" b="1" dirty="0" smtClean="0"/>
              <a:t>вознаграждения«.</a:t>
            </a:r>
          </a:p>
          <a:p>
            <a:r>
              <a:rPr lang="ru-RU" b="1" dirty="0" smtClean="0"/>
              <a:t> </a:t>
            </a:r>
            <a:r>
              <a:rPr lang="ru-RU" b="1" dirty="0"/>
              <a:t>В качестве примера можно привести порядок, принятым в фирме "Мэри </a:t>
            </a:r>
            <a:r>
              <a:rPr lang="ru-RU" b="1" dirty="0" err="1"/>
              <a:t>Кэй</a:t>
            </a:r>
            <a:r>
              <a:rPr lang="ru-RU" b="1" dirty="0"/>
              <a:t> </a:t>
            </a:r>
            <a:r>
              <a:rPr lang="ru-RU" b="1" dirty="0" smtClean="0"/>
              <a:t>Косметике</a:t>
            </a:r>
            <a:r>
              <a:rPr lang="ru-RU" b="1" dirty="0"/>
              <a:t>.</a:t>
            </a:r>
            <a:r>
              <a:rPr lang="ru-RU" b="1" dirty="0" smtClean="0"/>
              <a:t> В </a:t>
            </a:r>
            <a:r>
              <a:rPr lang="ru-RU" b="1" dirty="0"/>
              <a:t>Америке </a:t>
            </a:r>
            <a:r>
              <a:rPr lang="ru-RU" b="1" dirty="0" smtClean="0"/>
              <a:t>система </a:t>
            </a:r>
            <a:r>
              <a:rPr lang="ru-RU" b="1" dirty="0"/>
              <a:t>вознаграждения в ней основана "на оплате за выполнение и </a:t>
            </a:r>
            <a:r>
              <a:rPr lang="ru-RU" b="1" dirty="0" err="1"/>
              <a:t>суперодобрении</a:t>
            </a:r>
            <a:r>
              <a:rPr lang="ru-RU" b="1" dirty="0"/>
              <a:t> за </a:t>
            </a:r>
            <a:r>
              <a:rPr lang="ru-RU" b="1" dirty="0" err="1" smtClean="0"/>
              <a:t>сверхвыполнение</a:t>
            </a:r>
            <a:r>
              <a:rPr lang="ru-RU" b="1" dirty="0" smtClean="0"/>
              <a:t>«.</a:t>
            </a:r>
          </a:p>
          <a:p>
            <a:r>
              <a:rPr lang="ru-RU" b="1" dirty="0" smtClean="0"/>
              <a:t> </a:t>
            </a:r>
            <a:r>
              <a:rPr lang="ru-RU" b="1" dirty="0"/>
              <a:t>С помощью этого приема продавщицы высшей категории в фирме "М.К.К." зарабатывают до 400 000 долларов в </a:t>
            </a:r>
            <a:r>
              <a:rPr lang="ru-RU" b="1" dirty="0" smtClean="0"/>
              <a:t>год.</a:t>
            </a: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 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72155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9710"/>
            <a:ext cx="10515600" cy="6568289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В практике эффективного менеджмента описан и третий способ вознаграждения, связанный с приобретением </a:t>
            </a:r>
            <a:r>
              <a:rPr lang="ru-RU" sz="3200" b="1" dirty="0"/>
              <a:t>акций предприятия служащими, </a:t>
            </a:r>
            <a:r>
              <a:rPr lang="ru-RU" sz="3200" b="1" dirty="0" smtClean="0"/>
              <a:t>когда они </a:t>
            </a:r>
            <a:r>
              <a:rPr lang="ru-RU" sz="3200" b="1" dirty="0"/>
              <a:t>становятся </a:t>
            </a:r>
            <a:r>
              <a:rPr lang="ru-RU" sz="3200" b="1" dirty="0" smtClean="0"/>
              <a:t>совладельцами данной </a:t>
            </a:r>
            <a:r>
              <a:rPr lang="ru-RU" sz="3200" b="1" dirty="0"/>
              <a:t>организации.</a:t>
            </a:r>
          </a:p>
          <a:p>
            <a:r>
              <a:rPr lang="ru-RU" sz="3200" b="1" dirty="0"/>
              <a:t>Для использования этого метода необходимо, использовать групповые методы принятия решений вместо авторитарных, а также использовать открытые каналы общения между высшим руководством и непосредственными исполнителями.</a:t>
            </a:r>
          </a:p>
          <a:p>
            <a:r>
              <a:rPr lang="ru-RU" sz="3200" b="1" dirty="0" smtClean="0"/>
              <a:t> Применяется также продвижение </a:t>
            </a:r>
            <a:r>
              <a:rPr lang="ru-RU" sz="3200" b="1" dirty="0"/>
              <a:t>по служебной </a:t>
            </a:r>
            <a:r>
              <a:rPr lang="ru-RU" sz="3200" b="1" dirty="0" smtClean="0"/>
              <a:t>лестнице, предоставление самостоятельности</a:t>
            </a:r>
            <a:r>
              <a:rPr lang="ru-RU" sz="3200" b="1" dirty="0"/>
              <a:t> </a:t>
            </a:r>
            <a:r>
              <a:rPr lang="ru-RU" sz="3200" b="1" dirty="0" smtClean="0"/>
              <a:t>и др.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620453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16871"/>
            <a:ext cx="10515600" cy="5860092"/>
          </a:xfrm>
        </p:spPr>
        <p:txBody>
          <a:bodyPr>
            <a:normAutofit/>
          </a:bodyPr>
          <a:lstStyle/>
          <a:p>
            <a:r>
              <a:rPr lang="ru-RU" b="1" i="1" u="sng" dirty="0"/>
              <a:t>Термин мотив </a:t>
            </a:r>
            <a:r>
              <a:rPr lang="ru-RU" b="1" dirty="0"/>
              <a:t>обозначает </a:t>
            </a:r>
            <a:r>
              <a:rPr lang="ru-RU" b="1" dirty="0" smtClean="0"/>
              <a:t>- инстинктивные </a:t>
            </a:r>
            <a:r>
              <a:rPr lang="ru-RU" b="1" dirty="0"/>
              <a:t>импульсы, биологические влечения, интересы, желания, стремления, идеалы, ценностные ориентации и </a:t>
            </a:r>
            <a:r>
              <a:rPr lang="ru-RU" b="1" dirty="0" smtClean="0"/>
              <a:t>др.</a:t>
            </a:r>
          </a:p>
          <a:p>
            <a:r>
              <a:rPr lang="ru-RU" b="1" dirty="0" smtClean="0"/>
              <a:t> В психологии под </a:t>
            </a:r>
            <a:r>
              <a:rPr lang="ru-RU" b="1" dirty="0"/>
              <a:t>мотивом понимаются определенные побуждения к действиям.</a:t>
            </a:r>
          </a:p>
          <a:p>
            <a:r>
              <a:rPr lang="ru-RU" b="1" dirty="0"/>
              <a:t>Люди не всегда осознают, почему они поступают так или иначе Но, несмотря на это, их поведение всегда определяется теми или иными </a:t>
            </a:r>
            <a:r>
              <a:rPr lang="ru-RU" b="1" dirty="0" smtClean="0"/>
              <a:t>мотивами. </a:t>
            </a:r>
          </a:p>
          <a:p>
            <a:r>
              <a:rPr lang="ru-RU" b="1" dirty="0" smtClean="0"/>
              <a:t>Итак</a:t>
            </a:r>
            <a:r>
              <a:rPr lang="ru-RU" b="1" dirty="0"/>
              <a:t>, по своему существу термин "мотив" служит для обозначения побудительной силы, повода к действию.</a:t>
            </a:r>
          </a:p>
          <a:p>
            <a:r>
              <a:rPr lang="ru-RU" b="1" i="1" dirty="0"/>
              <a:t>В психологии используется </a:t>
            </a:r>
            <a:r>
              <a:rPr lang="ru-RU" b="1" dirty="0"/>
              <a:t>также </a:t>
            </a:r>
            <a:r>
              <a:rPr lang="ru-RU" b="1" i="1" dirty="0"/>
              <a:t>термин "</a:t>
            </a:r>
            <a:r>
              <a:rPr lang="ru-RU" b="1" i="1" dirty="0" smtClean="0"/>
              <a:t>мотивация«, как </a:t>
            </a:r>
            <a:r>
              <a:rPr lang="ru-RU" b="1" u="sng" dirty="0" smtClean="0"/>
              <a:t>совокупность </a:t>
            </a:r>
            <a:r>
              <a:rPr lang="ru-RU" b="1" u="sng" dirty="0"/>
              <a:t>побудительных сил человеческой деятельности как осознаваемых, так и не осознаваемых самим </a:t>
            </a:r>
            <a:r>
              <a:rPr lang="ru-RU" b="1" u="sng" dirty="0" smtClean="0"/>
              <a:t>человеком.</a:t>
            </a:r>
            <a:endParaRPr lang="ru-RU" b="1" u="sng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72818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4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Понятие мотивации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7774"/>
            <a:ext cx="10515600" cy="5199189"/>
          </a:xfrm>
        </p:spPr>
        <p:txBody>
          <a:bodyPr>
            <a:normAutofit fontScale="92500" lnSpcReduction="20000"/>
          </a:bodyPr>
          <a:lstStyle/>
          <a:p>
            <a:r>
              <a:rPr lang="ru-RU" b="1" i="1" u="sng" dirty="0"/>
              <a:t>Мотивация </a:t>
            </a:r>
            <a:r>
              <a:rPr lang="ru-RU" b="1" dirty="0"/>
              <a:t>— понятие, используемое для объяснения последовательности поведенческих действий, направленных на конкретную цель, которая может меняться в зависимости от различных обстоятельств, ситуаций.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понятие "мотивация" входят моменты активизации, управления и реализации целенаправленного поведения человека. </a:t>
            </a:r>
            <a:endParaRPr lang="ru-RU" b="1" dirty="0" smtClean="0"/>
          </a:p>
          <a:p>
            <a:r>
              <a:rPr lang="ru-RU" b="1" i="1" u="sng" dirty="0" smtClean="0"/>
              <a:t>Мотивация</a:t>
            </a:r>
            <a:r>
              <a:rPr lang="ru-RU" b="1" i="1" dirty="0" smtClean="0"/>
              <a:t> </a:t>
            </a:r>
            <a:r>
              <a:rPr lang="ru-RU" b="1" i="1" dirty="0"/>
              <a:t>отвечает на вопрос: почему так, а не иначе поступает </a:t>
            </a:r>
            <a:r>
              <a:rPr lang="ru-RU" b="1" dirty="0"/>
              <a:t>данный </a:t>
            </a:r>
            <a:r>
              <a:rPr lang="ru-RU" b="1" i="1" dirty="0" smtClean="0"/>
              <a:t>человек.</a:t>
            </a:r>
          </a:p>
          <a:p>
            <a:r>
              <a:rPr lang="ru-RU" b="1" dirty="0" smtClean="0"/>
              <a:t>Исходя </a:t>
            </a:r>
            <a:r>
              <a:rPr lang="ru-RU" b="1" dirty="0"/>
              <a:t>из знания мотивации, можно определить, почему руководитель выбирает ту или иную тактику поведения при решении определенной управленческой задачи, сознательно проявляя при этом активность и стремясь достичь поставленной цели</a:t>
            </a:r>
          </a:p>
          <a:p>
            <a:r>
              <a:rPr lang="ru-RU" b="1" dirty="0"/>
              <a:t>Деятельность руководителя мотивируется не любыми возможными мотивами, а только теми, которые являются значимыми в общей системе его мотивов и которые ближе всего связаны с достижением поставленных перед ним целей деятельности. 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892404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313" y="534154"/>
            <a:ext cx="8284854" cy="536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53706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755</Words>
  <Application>Microsoft Office PowerPoint</Application>
  <PresentationFormat>Широкоэкранный</PresentationFormat>
  <Paragraphs>45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Лекция 8. Профессиональная мотивация в организации</vt:lpstr>
      <vt:lpstr>Рекомендуемая литература: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Понятие мотивации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Хабижановна</dc:creator>
  <cp:lastModifiedBy>Ольга Хабижановна</cp:lastModifiedBy>
  <cp:revision>29</cp:revision>
  <dcterms:created xsi:type="dcterms:W3CDTF">2019-10-12T12:58:20Z</dcterms:created>
  <dcterms:modified xsi:type="dcterms:W3CDTF">2020-12-26T17:33:13Z</dcterms:modified>
</cp:coreProperties>
</file>